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83" r:id="rId1"/>
  </p:sldMasterIdLst>
  <p:notesMasterIdLst>
    <p:notesMasterId r:id="rId13"/>
  </p:notesMasterIdLst>
  <p:sldIdLst>
    <p:sldId id="256" r:id="rId2"/>
    <p:sldId id="266" r:id="rId3"/>
    <p:sldId id="257" r:id="rId4"/>
    <p:sldId id="258" r:id="rId5"/>
    <p:sldId id="259" r:id="rId6"/>
    <p:sldId id="260" r:id="rId7"/>
    <p:sldId id="265" r:id="rId8"/>
    <p:sldId id="261" r:id="rId9"/>
    <p:sldId id="267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7155E-4865-4FFA-87AA-819C8B7B639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2CE28-DC25-4FDD-A121-7FC5FF03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Front slide:</a:t>
            </a:r>
            <a:r>
              <a:rPr lang="en-US" baseline="0" dirty="0" smtClean="0"/>
              <a:t> NEED date and place… take away blue.</a:t>
            </a:r>
            <a:r>
              <a:rPr lang="en-US" baseline="0" dirty="0"/>
              <a:t> </a:t>
            </a:r>
            <a:r>
              <a:rPr lang="en-US" baseline="0" dirty="0" smtClean="0"/>
              <a:t>Better format</a:t>
            </a:r>
          </a:p>
          <a:p>
            <a:r>
              <a:rPr lang="en-US" baseline="0" dirty="0" smtClean="0"/>
              <a:t>Second slide explaining OREX</a:t>
            </a:r>
          </a:p>
          <a:p>
            <a:r>
              <a:rPr lang="en-US" baseline="0" dirty="0" smtClean="0"/>
              <a:t>Thank you more broad to SG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2CE28-DC25-4FDD-A121-7FC5FF0323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5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https://www.google.com/url?sa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https://www.google.com/imgres?imgurl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2CE28-DC25-4FDD-A121-7FC5FF0323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8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2CE28-DC25-4FDD-A121-7FC5FF0323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3387-20E6-42E7-AC30-78E4E94164E0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1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F109-3B1D-494C-8A46-07EFC24AEB25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1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CFC0D-8090-4FAF-B808-7E72292244E3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0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07D3-105F-4873-BCE1-40A5F0C0B1DB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3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A3B9-246F-402C-A206-E7174A9A7BB6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948E-CC77-4470-8AFD-0106BC79EA46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4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BB82-69E9-4CA4-BF74-6C482D7CEB65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9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858E-56B9-475F-B494-16B7A3EC876D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6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9292-DF94-483C-9EA1-4DEA18F2A680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DEA3C-54C7-4AAA-A294-82244AD12FE5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1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A1C3-9977-4710-932C-5E96180EF5BB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5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chemeClr val="bg2">
                <a:lumMod val="50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E5EAE-9921-4B4B-8CA5-0925F6EEEED0}" type="datetime1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Ashley Nied-Space Grant Symposium April 16,2016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41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5286" y="241749"/>
            <a:ext cx="11016375" cy="132343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Using Thermal Inertia to Estimate Particle  Size on Asteroid Bennu for OSIRIS-</a:t>
            </a:r>
            <a:r>
              <a:rPr lang="en-US" sz="4000" dirty="0" err="1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REx</a:t>
            </a:r>
            <a:endParaRPr lang="en-US" sz="40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6077" y="1536436"/>
            <a:ext cx="759867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Ashley Nied-</a:t>
            </a:r>
            <a:r>
              <a:rPr lang="en-US" sz="2000" i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University of Arizona</a:t>
            </a:r>
          </a:p>
          <a:p>
            <a:r>
              <a:rPr lang="en-US" sz="2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Dante S Lauretta-</a:t>
            </a:r>
            <a:r>
              <a:rPr lang="en-US" sz="2000" i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Osiris-</a:t>
            </a:r>
            <a:r>
              <a:rPr lang="en-US" sz="2000" i="1" dirty="0" err="1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REx</a:t>
            </a:r>
            <a:r>
              <a:rPr lang="en-US" sz="2000" i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 PI</a:t>
            </a:r>
          </a:p>
          <a:p>
            <a:r>
              <a:rPr lang="en-US" sz="2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Derek Richardson &amp; Joe </a:t>
            </a:r>
            <a:r>
              <a:rPr lang="en-US" sz="2000" dirty="0" err="1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Demartini</a:t>
            </a:r>
            <a:r>
              <a:rPr lang="en-US" sz="2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-</a:t>
            </a:r>
            <a:r>
              <a:rPr lang="en-US" sz="2000" i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University of Maryland </a:t>
            </a:r>
          </a:p>
          <a:p>
            <a:r>
              <a:rPr lang="en-US" sz="2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Space Grant Symposium April 16, 2016 LPL UA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27" y="2888627"/>
            <a:ext cx="2987144" cy="2320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42" y="5478001"/>
            <a:ext cx="1450974" cy="1214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493" y="5577016"/>
            <a:ext cx="1307212" cy="1115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9595" y="5478001"/>
            <a:ext cx="762066" cy="12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4747" y="223314"/>
            <a:ext cx="6542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Interpretations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8854" y="931200"/>
            <a:ext cx="95141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Helps OSIRIS-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REx</a:t>
            </a:r>
            <a:r>
              <a:rPr lang="en-US" sz="2800" dirty="0" smtClean="0">
                <a:latin typeface="Arial Rounded MT Bold" panose="020F0704030504030204" pitchFamily="34" charset="0"/>
              </a:rPr>
              <a:t> mission determine a sample site</a:t>
            </a:r>
          </a:p>
          <a:p>
            <a:endParaRPr lang="en-US" sz="2800" dirty="0" smtClean="0"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Checking </a:t>
            </a:r>
            <a:r>
              <a:rPr lang="en-US" sz="2800" dirty="0" smtClean="0">
                <a:latin typeface="Arial Rounded MT Bold" panose="020F0704030504030204" pitchFamily="34" charset="0"/>
              </a:rPr>
              <a:t>current astronomical </a:t>
            </a:r>
            <a:r>
              <a:rPr lang="en-US" sz="2800" dirty="0" smtClean="0">
                <a:latin typeface="Arial Rounded MT Bold" panose="020F0704030504030204" pitchFamily="34" charset="0"/>
              </a:rPr>
              <a:t>methods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Potentially assist future space missions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748" y="3208070"/>
            <a:ext cx="3786514" cy="325822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215347" y="6356350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7344" y="119742"/>
            <a:ext cx="775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 Rounded MT Bold" panose="020F0704030504030204" pitchFamily="34" charset="0"/>
              </a:rPr>
              <a:t>Thank you!</a:t>
            </a:r>
            <a:endParaRPr lang="en-US" sz="54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7285" y="1219200"/>
            <a:ext cx="96556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 panose="020F0704030504030204" pitchFamily="34" charset="0"/>
              </a:rPr>
              <a:t>Special thanks to:  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-</a:t>
            </a:r>
            <a:r>
              <a:rPr lang="en-US" sz="2800" dirty="0" smtClean="0">
                <a:latin typeface="Arial Rounded MT Bold" panose="020F0704030504030204" pitchFamily="34" charset="0"/>
              </a:rPr>
              <a:t>Dante S Lauretta for being a great mentor and providing me with many opportunities.</a:t>
            </a:r>
          </a:p>
          <a:p>
            <a:r>
              <a:rPr lang="en-US" sz="2800" dirty="0" smtClean="0">
                <a:latin typeface="Arial Rounded MT Bold" panose="020F0704030504030204" pitchFamily="34" charset="0"/>
              </a:rPr>
              <a:t>-Derek Richardson and student Joe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DeMartini</a:t>
            </a:r>
            <a:r>
              <a:rPr lang="en-US" sz="2800" dirty="0">
                <a:latin typeface="Arial Rounded MT Bold" panose="020F0704030504030204" pitchFamily="34" charset="0"/>
              </a:rPr>
              <a:t> </a:t>
            </a:r>
            <a:r>
              <a:rPr lang="en-US" sz="2800" dirty="0" smtClean="0">
                <a:latin typeface="Arial Rounded MT Bold" panose="020F0704030504030204" pitchFamily="34" charset="0"/>
              </a:rPr>
              <a:t>for helping with </a:t>
            </a:r>
            <a:r>
              <a:rPr lang="en-US" sz="2800" dirty="0" err="1" smtClean="0">
                <a:latin typeface="Arial Rounded MT Bold" panose="020F0704030504030204" pitchFamily="34" charset="0"/>
              </a:rPr>
              <a:t>Pkdgrav</a:t>
            </a:r>
            <a:endParaRPr lang="en-US" sz="2800" dirty="0" smtClean="0">
              <a:latin typeface="Arial Rounded MT Bold" panose="020F0704030504030204" pitchFamily="34" charset="0"/>
            </a:endParaRPr>
          </a:p>
          <a:p>
            <a:r>
              <a:rPr lang="en-US" sz="2800" dirty="0" smtClean="0">
                <a:latin typeface="Arial Rounded MT Bold" panose="020F0704030504030204" pitchFamily="34" charset="0"/>
              </a:rPr>
              <a:t>-Everyone with Space Grant</a:t>
            </a:r>
          </a:p>
          <a:p>
            <a:r>
              <a:rPr lang="en-US" sz="2800" dirty="0" smtClean="0">
                <a:latin typeface="Arial Rounded MT Bold" panose="020F0704030504030204" pitchFamily="34" charset="0"/>
              </a:rPr>
              <a:t>-NASA contract NNM10AA1C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1" y="5338735"/>
            <a:ext cx="1450974" cy="1231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987" y="5472859"/>
            <a:ext cx="1286367" cy="1097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39" y="5366169"/>
            <a:ext cx="762066" cy="131075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185059" y="6534219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3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791" y="7689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OSIRIS-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REx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4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O-origins</a:t>
            </a:r>
          </a:p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S-spectral</a:t>
            </a:r>
          </a:p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I-interpretation</a:t>
            </a:r>
          </a:p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R-resource</a:t>
            </a:r>
          </a:p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I-identification</a:t>
            </a:r>
          </a:p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S-security</a:t>
            </a:r>
          </a:p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R-regolith</a:t>
            </a:r>
          </a:p>
          <a:p>
            <a:pPr marL="0" indent="0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Ex-explorer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53009" y="6386041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21" y="1928191"/>
            <a:ext cx="5493864" cy="31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82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2" y="186118"/>
            <a:ext cx="431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Thermal Inertia?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3004" y="1304062"/>
                <a:ext cx="6177357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 smtClean="0">
                  <a:latin typeface="Arial Rounded MT Bold" panose="020F07040305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latin typeface="Arial Rounded MT Bold" panose="020F0704030504030204" pitchFamily="34" charset="0"/>
                  </a:rPr>
                  <a:t>Equation: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 smtClean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latin typeface="Arial Rounded MT Bold" panose="020F0704030504030204" pitchFamily="34" charset="0"/>
                  </a:rPr>
                  <a:t>heat conductivity(K), porosity(</a:t>
                </a:r>
                <a:r>
                  <a:rPr lang="en-US" sz="2800" dirty="0">
                    <a:latin typeface="Arial Rounded MT Bold" panose="020F0704030504030204" pitchFamily="34" charset="0"/>
                  </a:rPr>
                  <a:t>∅)</a:t>
                </a:r>
              </a:p>
              <a:p>
                <a:r>
                  <a:rPr lang="en-US" sz="2800" dirty="0" smtClean="0">
                    <a:latin typeface="Arial Rounded MT Bold" panose="020F0704030504030204" pitchFamily="34" charset="0"/>
                  </a:rPr>
                  <a:t>     specific heat capacity(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∁</m:t>
                    </m:r>
                  </m:oMath>
                </a14:m>
                <a:r>
                  <a:rPr lang="en-US" sz="2800" dirty="0" smtClean="0">
                    <a:latin typeface="Arial Rounded MT Bold" panose="020F0704030504030204" pitchFamily="34" charset="0"/>
                  </a:rPr>
                  <a:t>), and           </a:t>
                </a:r>
              </a:p>
              <a:p>
                <a:r>
                  <a:rPr lang="en-US" sz="2800" dirty="0" smtClean="0">
                    <a:latin typeface="Arial Rounded MT Bold" panose="020F0704030504030204" pitchFamily="34" charset="0"/>
                  </a:rPr>
                  <a:t>     mass density(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800" dirty="0" smtClean="0">
                    <a:latin typeface="Arial Rounded MT Bold" panose="020F0704030504030204" pitchFamily="34" charset="0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 smtClean="0">
                  <a:latin typeface="Arial Rounded MT Bold" panose="020F07040305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latin typeface="Arial Rounded MT Bold" panose="020F0704030504030204" pitchFamily="34" charset="0"/>
                  </a:rPr>
                  <a:t>Factors: grain shape</a:t>
                </a:r>
                <a:r>
                  <a:rPr lang="en-US" sz="2800" dirty="0">
                    <a:latin typeface="Arial Rounded MT Bold" panose="020F0704030504030204" pitchFamily="34" charset="0"/>
                  </a:rPr>
                  <a:t>,</a:t>
                </a:r>
                <a:r>
                  <a:rPr lang="en-US" sz="2800" dirty="0" smtClean="0">
                    <a:latin typeface="Arial Rounded MT Bold" panose="020F0704030504030204" pitchFamily="34" charset="0"/>
                  </a:rPr>
                  <a:t> grain size, type of material</a:t>
                </a:r>
                <a:endParaRPr lang="en-US" sz="28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04" y="1304062"/>
                <a:ext cx="6177357" cy="3970318"/>
              </a:xfrm>
              <a:prstGeom prst="rect">
                <a:avLst/>
              </a:prstGeom>
              <a:blipFill rotWithShape="0">
                <a:blip r:embed="rId3"/>
                <a:stretch>
                  <a:fillRect l="-1777" r="-2369" b="-3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24" r="26353" b="12418"/>
          <a:stretch/>
        </p:blipFill>
        <p:spPr>
          <a:xfrm>
            <a:off x="6666225" y="822683"/>
            <a:ext cx="3880547" cy="29637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1343" y="64996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226" y="4104411"/>
            <a:ext cx="3880546" cy="239521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321673" y="6390434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55322" y="1656010"/>
                <a:ext cx="2275609" cy="62345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∅∁</m:t>
                          </m:r>
                          <m:r>
                            <a:rPr lang="en-US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322" y="1656010"/>
                <a:ext cx="2275609" cy="6234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14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621" y="1361661"/>
            <a:ext cx="5671736" cy="459774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32063" y="6363855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92888" y="79513"/>
            <a:ext cx="3945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Background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931" y="1361661"/>
            <a:ext cx="51285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 Rounded MT Bold" panose="020F0704030504030204" pitchFamily="34" charset="0"/>
              </a:rPr>
              <a:t>Gundlach</a:t>
            </a:r>
            <a:r>
              <a:rPr lang="en-US" sz="2400" dirty="0" smtClean="0">
                <a:latin typeface="Arial Rounded MT Bold" panose="020F0704030504030204" pitchFamily="34" charset="0"/>
              </a:rPr>
              <a:t> and Blum’s method published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Rounded MT Bold" panose="020F0704030504030204" pitchFamily="34" charset="0"/>
              </a:rPr>
              <a:t>Calculate an “ideal” heat conductivity and a measured heat conductivity from thermal inertia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Rounded MT Bold" panose="020F0704030504030204" pitchFamily="34" charset="0"/>
              </a:rPr>
              <a:t>Plot the two curves against one another 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8095" y="1550504"/>
            <a:ext cx="1500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Porosity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3143" y="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Goals: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9970" y="819337"/>
            <a:ext cx="10031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Create a process to test the validity of the method</a:t>
            </a:r>
          </a:p>
          <a:p>
            <a:endParaRPr lang="en-US" sz="2800" dirty="0" smtClean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Determine if there are patterns between the observed values of thermal inertia and grain shape, grain size, and grain type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453" y="3066106"/>
            <a:ext cx="5417147" cy="304660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77537" y="6461588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1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4826" y="92075"/>
            <a:ext cx="7151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Methods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500" y="753604"/>
            <a:ext cx="10384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Experimental matrix: To determine the factors that influence thermal </a:t>
            </a:r>
            <a:r>
              <a:rPr lang="en-US" sz="2800" dirty="0" smtClean="0">
                <a:latin typeface="Arial Rounded MT Bold" panose="020F0704030504030204" pitchFamily="34" charset="0"/>
              </a:rPr>
              <a:t>inertia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Factors: size, shape, type of asteroid</a:t>
            </a:r>
            <a:endParaRPr lang="en-US" sz="2800" dirty="0" smtClean="0">
              <a:latin typeface="Arial Rounded MT Bold" panose="020F07040305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56754" y="6446400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1854"/>
              </p:ext>
            </p:extLst>
          </p:nvPr>
        </p:nvGraphicFramePr>
        <p:xfrm>
          <a:off x="1230833" y="2138598"/>
          <a:ext cx="8521150" cy="4307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4230"/>
                <a:gridCol w="1704230"/>
                <a:gridCol w="1704230"/>
                <a:gridCol w="1704230"/>
                <a:gridCol w="1704230"/>
              </a:tblGrid>
              <a:tr h="10608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Particle Size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Particle Shape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Grain Density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Heat Capacity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Thermal Inertia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082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1 cm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Sphere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Carbonaceous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Carbonaceous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082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3 cm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Tetrahedral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Stony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Stony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0823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5 cm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Cube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Metallic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Metallic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3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221974" y="6492875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2964" y="2144783"/>
            <a:ext cx="6653209" cy="3742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30329" y="0"/>
            <a:ext cx="2315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smtClean="0">
                <a:solidFill>
                  <a:srgbClr val="FFFFFF"/>
                </a:solidFill>
                <a:latin typeface="Arial Rounded MT Bold" panose="020F0704030504030204" pitchFamily="34" charset="0"/>
              </a:rPr>
              <a:t>Methods</a:t>
            </a:r>
            <a:endParaRPr lang="en-US" sz="4000" dirty="0">
              <a:solidFill>
                <a:srgbClr val="FFFF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426" y="759788"/>
            <a:ext cx="89286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Linux-Based </a:t>
            </a:r>
            <a:r>
              <a:rPr lang="en-US" sz="28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Pkdgrav</a:t>
            </a:r>
            <a:r>
              <a:rPr lang="en-US" sz="28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for simulations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Matlab</a:t>
            </a:r>
            <a:r>
              <a:rPr lang="en-US" sz="28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to calculate thermal inertia values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Input back </a:t>
            </a:r>
            <a:r>
              <a:rPr lang="en-US" sz="2800" dirty="0" smtClean="0">
                <a:solidFill>
                  <a:srgbClr val="FFFFFF"/>
                </a:solidFill>
                <a:latin typeface="Arial Rounded MT Bold" panose="020F0704030504030204" pitchFamily="34" charset="0"/>
              </a:rPr>
              <a:t>into </a:t>
            </a:r>
            <a:r>
              <a:rPr lang="en-US" sz="28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experimental matrix</a:t>
            </a:r>
          </a:p>
        </p:txBody>
      </p:sp>
    </p:spTree>
    <p:extLst>
      <p:ext uri="{BB962C8B-B14F-4D97-AF65-F5344CB8AC3E}">
        <p14:creationId xmlns:p14="http://schemas.microsoft.com/office/powerpoint/2010/main" val="25605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6463" y="-49914"/>
            <a:ext cx="698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Results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294861" y="6356350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983" y="553793"/>
            <a:ext cx="8050728" cy="58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5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18689"/>
            <a:ext cx="4114800" cy="365125"/>
          </a:xfrm>
        </p:spPr>
        <p:txBody>
          <a:bodyPr/>
          <a:lstStyle/>
          <a:p>
            <a:r>
              <a:rPr lang="en-US" dirty="0" smtClean="0"/>
              <a:t>Ashley </a:t>
            </a:r>
            <a:r>
              <a:rPr lang="en-US" dirty="0" err="1" smtClean="0"/>
              <a:t>Nied</a:t>
            </a:r>
            <a:r>
              <a:rPr lang="en-US" dirty="0" smtClean="0"/>
              <a:t>-Space Grant Symposium April 16,2016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92491"/>
              </p:ext>
            </p:extLst>
          </p:nvPr>
        </p:nvGraphicFramePr>
        <p:xfrm>
          <a:off x="389890" y="844469"/>
          <a:ext cx="4473658" cy="1716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0535"/>
                <a:gridCol w="1401611"/>
                <a:gridCol w="773097"/>
                <a:gridCol w="1118415"/>
              </a:tblGrid>
              <a:tr h="5417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All 1 cm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Carbonaceous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Stony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Metallic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7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Sphere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695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17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Tetrahedral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542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2750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7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Cube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960829" y="13850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22547" y="90451"/>
            <a:ext cx="6241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Interpreting the Results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20895"/>
              </p:ext>
            </p:extLst>
          </p:nvPr>
        </p:nvGraphicFramePr>
        <p:xfrm>
          <a:off x="389890" y="2846370"/>
          <a:ext cx="4473658" cy="1716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0535"/>
                <a:gridCol w="1401611"/>
                <a:gridCol w="773097"/>
                <a:gridCol w="1118415"/>
              </a:tblGrid>
              <a:tr h="5417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All </a:t>
                      </a:r>
                      <a:r>
                        <a:rPr lang="en-US" sz="1400" dirty="0" smtClean="0">
                          <a:effectLst/>
                        </a:rPr>
                        <a:t>3 </a:t>
                      </a:r>
                      <a:r>
                        <a:rPr lang="en-US" sz="1400" dirty="0">
                          <a:effectLst/>
                        </a:rPr>
                        <a:t>cm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Carbonaceous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Stony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Metallic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7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Sphere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70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133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674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17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Tetrahedral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129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657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7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Cube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172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435422"/>
              </p:ext>
            </p:extLst>
          </p:nvPr>
        </p:nvGraphicFramePr>
        <p:xfrm>
          <a:off x="389890" y="4801811"/>
          <a:ext cx="4473658" cy="1716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0535"/>
                <a:gridCol w="1401611"/>
                <a:gridCol w="773097"/>
                <a:gridCol w="1118415"/>
              </a:tblGrid>
              <a:tr h="5417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All </a:t>
                      </a:r>
                      <a:r>
                        <a:rPr lang="en-US" sz="1400" dirty="0" smtClean="0">
                          <a:effectLst/>
                        </a:rPr>
                        <a:t>5 </a:t>
                      </a:r>
                      <a:r>
                        <a:rPr lang="en-US" sz="1400" dirty="0">
                          <a:effectLst/>
                        </a:rPr>
                        <a:t>cm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Carbonaceous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Stony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Metallic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7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Sphere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222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1127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17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Tetrahedral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265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7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Cube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44597" y="844469"/>
            <a:ext cx="59320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The thermal inertia values do not correlate directly to grain size.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The type of asteroid as well as the shape of the particle effect the resulting thermal inertia value.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Rounded MT Bold" panose="020F0704030504030204" pitchFamily="34" charset="0"/>
              </a:rPr>
              <a:t>Which factor influences the resulting thermal inertia values most?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56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C1830"/>
      </a:dk1>
      <a:lt1>
        <a:srgbClr val="FFFFFF"/>
      </a:lt1>
      <a:dk2>
        <a:srgbClr val="FFFFFF"/>
      </a:dk2>
      <a:lt2>
        <a:srgbClr val="84A3DD"/>
      </a:lt2>
      <a:accent1>
        <a:srgbClr val="84A3DD"/>
      </a:accent1>
      <a:accent2>
        <a:srgbClr val="84A3DD"/>
      </a:accent2>
      <a:accent3>
        <a:srgbClr val="84A3DD"/>
      </a:accent3>
      <a:accent4>
        <a:srgbClr val="84A3DD"/>
      </a:accent4>
      <a:accent5>
        <a:srgbClr val="84A3DD"/>
      </a:accent5>
      <a:accent6>
        <a:srgbClr val="84A3DD"/>
      </a:accent6>
      <a:hlink>
        <a:srgbClr val="828282"/>
      </a:hlink>
      <a:folHlink>
        <a:srgbClr val="A5A5A5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6455</TotalTime>
  <Words>476</Words>
  <Application>Microsoft Office PowerPoint</Application>
  <PresentationFormat>Widescreen</PresentationFormat>
  <Paragraphs>157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Cambria Math</vt:lpstr>
      <vt:lpstr>Times New Roman</vt:lpstr>
      <vt:lpstr>Office Theme</vt:lpstr>
      <vt:lpstr>PowerPoint Presentation</vt:lpstr>
      <vt:lpstr>OSIRIS-REx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Nied, Ashley</dc:creator>
  <cp:lastModifiedBy>ashley nied</cp:lastModifiedBy>
  <cp:revision>47</cp:revision>
  <dcterms:created xsi:type="dcterms:W3CDTF">2016-02-09T21:20:06Z</dcterms:created>
  <dcterms:modified xsi:type="dcterms:W3CDTF">2016-04-06T14:58:31Z</dcterms:modified>
</cp:coreProperties>
</file>